
<file path=[Content_Types].xml><?xml version="1.0" encoding="utf-8"?>
<Types xmlns="http://schemas.openxmlformats.org/package/2006/content-types">
  <Default Extension="bmp" ContentType="image/bmp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4"/>
  </p:sldMasterIdLst>
  <p:notesMasterIdLst>
    <p:notesMasterId r:id="rId25"/>
  </p:notesMasterIdLst>
  <p:handoutMasterIdLst>
    <p:handoutMasterId r:id="rId26"/>
  </p:handoutMasterIdLst>
  <p:sldIdLst>
    <p:sldId id="274" r:id="rId5"/>
    <p:sldId id="256" r:id="rId6"/>
    <p:sldId id="273" r:id="rId7"/>
    <p:sldId id="277" r:id="rId8"/>
    <p:sldId id="284" r:id="rId9"/>
    <p:sldId id="271" r:id="rId10"/>
    <p:sldId id="275" r:id="rId11"/>
    <p:sldId id="282" r:id="rId12"/>
    <p:sldId id="281" r:id="rId13"/>
    <p:sldId id="276" r:id="rId14"/>
    <p:sldId id="272" r:id="rId15"/>
    <p:sldId id="270" r:id="rId16"/>
    <p:sldId id="268" r:id="rId17"/>
    <p:sldId id="264" r:id="rId18"/>
    <p:sldId id="266" r:id="rId19"/>
    <p:sldId id="267" r:id="rId20"/>
    <p:sldId id="265" r:id="rId21"/>
    <p:sldId id="263" r:id="rId22"/>
    <p:sldId id="260" r:id="rId23"/>
    <p:sldId id="278" r:id="rId24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05" autoAdjust="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400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C66C66A4-3E9A-4D48-AE19-59B11A0216A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0055A39-7BD8-4CB2-9E4E-D5F38D84B29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511ECE-97D8-44F9-9C7A-DB1AC630DFAC}" type="datetime1">
              <a:rPr lang="ru-RU" smtClean="0"/>
              <a:t>27.05.2022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CAEB401-D353-45E5-8280-0606CCCBED2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807E761-7F7A-4D2C-8944-3B49A5CD8DE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F53B4-0D05-421F-85D3-F311BA4EBD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8588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EEBA56-40D1-4E05-9DDD-CA1A1A679143}" type="datetime1">
              <a:rPr lang="ru-RU" smtClean="0"/>
              <a:pPr/>
              <a:t>27.05.2022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C41A3B-8407-4A4E-B5A6-988BD64132E7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88982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41A3B-8407-4A4E-B5A6-988BD64132E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0975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41A3B-8407-4A4E-B5A6-988BD64132E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1712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41A3B-8407-4A4E-B5A6-988BD64132E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9568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41A3B-8407-4A4E-B5A6-988BD64132E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5735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41A3B-8407-4A4E-B5A6-988BD64132E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1892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41A3B-8407-4A4E-B5A6-988BD64132E7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4542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41A3B-8407-4A4E-B5A6-988BD64132E7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900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 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Прямоугольник 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Прямоугольник 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Прямоугольник 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Группа 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Прямая соединительная линия 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 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rtlCol="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  <p:sp>
        <p:nvSpPr>
          <p:cNvPr id="20" name="Дата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 rtlCol="0"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pPr rtl="0"/>
            <a:fld id="{C25A7E61-1BBB-461A-A3DA-7941C5BB961C}" type="datetime1">
              <a:rPr lang="ru-RU" noProof="0" smtClean="0"/>
              <a:t>27.05.2022</a:t>
            </a:fld>
            <a:endParaRPr lang="ru-RU" noProof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 rtlCol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Вертикальный текст 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2AF586D1-CCD2-4008-B9DD-08178F9B3587}" type="datetime1">
              <a:rPr lang="ru-RU" noProof="0" smtClean="0"/>
              <a:t>27.05.2022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Вертикальный текст 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147CB108-4600-494C-A02C-F32CCD9AC1AE}" type="datetime1">
              <a:rPr lang="ru-RU" noProof="0" smtClean="0"/>
              <a:t>27.05.2022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>
              <a:defRPr sz="1800"/>
            </a:lvl1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AF4C9AFD-A4DD-4E73-ADEE-77437DA12583}" type="datetime1">
              <a:rPr lang="ru-RU" noProof="0" smtClean="0"/>
              <a:t>27.05.2022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 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Прямоугольник 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Прямоугольник 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Прямоугольник 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Группа 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Прямая соединительная линия 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rtlCol="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rtlCol="0"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 rtlCol="0"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pPr rtl="0"/>
            <a:fld id="{583C615E-E95A-475E-BF17-8B9F578A04B6}" type="datetime1">
              <a:rPr lang="ru-RU" noProof="0" smtClean="0"/>
              <a:t>27.05.2022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 rtlCol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 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 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A6B86C46-81F7-4E08-B84F-71E86E76A374}" type="datetime1">
              <a:rPr lang="ru-RU" noProof="0" smtClean="0"/>
              <a:t>27.05.2022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rtlCol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 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rtlCol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Объект 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Дата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6AE373B3-AD72-488C-8D65-CC2A0D855714}" type="datetime1">
              <a:rPr lang="ru-RU" noProof="0" smtClean="0"/>
              <a:t>27.05.2022</a:t>
            </a:fld>
            <a:endParaRPr lang="ru-RU" noProof="0"/>
          </a:p>
        </p:txBody>
      </p:sp>
      <p:sp>
        <p:nvSpPr>
          <p:cNvPr id="8" name="Нижний колонтитул 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0D816314-F397-49E9-A8ED-29B429DE8B7F}" type="datetime1">
              <a:rPr lang="ru-RU" noProof="0" smtClean="0"/>
              <a:t>27.05.2022</a:t>
            </a:fld>
            <a:endParaRPr lang="ru-RU" noProof="0"/>
          </a:p>
        </p:txBody>
      </p:sp>
      <p:sp>
        <p:nvSpPr>
          <p:cNvPr id="4" name="Нижний колонтитул 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BAA3BCF6-1B5D-48B1-BC5F-09A4104978DD}" type="datetime1">
              <a:rPr lang="ru-RU" noProof="0" smtClean="0"/>
              <a:t>27.05.2022</a:t>
            </a:fld>
            <a:endParaRPr lang="ru-RU" noProof="0"/>
          </a:p>
        </p:txBody>
      </p:sp>
      <p:sp>
        <p:nvSpPr>
          <p:cNvPr id="3" name="Нижний колонтитул 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 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Прямоугольник 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Прямоугольник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 rtlCol="0"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9E48EAD-D381-4DD0-8557-975059B0D05D}" type="datetime1">
              <a:rPr lang="ru-RU" noProof="0" smtClean="0"/>
              <a:t>27.05.2022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 rtlCol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rtl="0"/>
            <a:fld id="{4FAB73BC-B049-4115-A692-8D63A059BFB8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1" name="Прямоугольник 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 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Прямоугольник 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rtlCol="0"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Рисунок 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rtl="0"/>
            <a:fld id="{16365492-6A5A-4444-B9B9-CCA334E4126D}" type="datetime1">
              <a:rPr lang="ru-RU" noProof="0" smtClean="0"/>
              <a:t>27.05.2022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Прямоугольник 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pPr rtl="0"/>
            <a:fld id="{E93472D9-7988-48D2-AF06-25BECD8DE9FF}" type="datetime1">
              <a:rPr lang="ru-RU" noProof="0" smtClean="0"/>
              <a:t>27.05.2022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pPr rtl="0"/>
            <a:fld id="{4FAB73BC-B049-4115-A692-8D63A059BFB8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bm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93BFCDB3-13C4-4D69-848D-3F1F4D6B8F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6" name="Прямоугольник 25">
            <a:extLst>
              <a:ext uri="{FF2B5EF4-FFF2-40B4-BE49-F238E27FC236}">
                <a16:creationId xmlns:a16="http://schemas.microsoft.com/office/drawing/2014/main" id="{CC2B9599-6E7A-4DD2-B13A-B4F68A1351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867" y="0"/>
            <a:ext cx="8168743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8" name="Прямоугольник 27">
            <a:extLst>
              <a:ext uri="{FF2B5EF4-FFF2-40B4-BE49-F238E27FC236}">
                <a16:creationId xmlns:a16="http://schemas.microsoft.com/office/drawing/2014/main" id="{3E377648-1ED1-4112-805B-16C14CE9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337" y="643464"/>
            <a:ext cx="6909241" cy="557107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/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30" name="Прямоугольник 29">
            <a:extLst>
              <a:ext uri="{FF2B5EF4-FFF2-40B4-BE49-F238E27FC236}">
                <a16:creationId xmlns:a16="http://schemas.microsoft.com/office/drawing/2014/main" id="{D63B59CB-289C-4850-A932-358B9E412B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2877" y="806752"/>
            <a:ext cx="6570161" cy="5244497"/>
          </a:xfrm>
          <a:prstGeom prst="rect">
            <a:avLst/>
          </a:prstGeom>
          <a:solidFill>
            <a:schemeClr val="tx1"/>
          </a:solidFill>
          <a:ln w="6350" cap="sq" cmpd="sng" algn="ctr">
            <a:solidFill>
              <a:schemeClr val="bg2"/>
            </a:solidFill>
            <a:prstDash val="solid"/>
            <a:miter lim="800000"/>
          </a:ln>
          <a:effectLst/>
        </p:spPr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98867647-07B7-4265-832F-DE0E80979A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37837" y="640856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516AC468-2C3D-4337-A9A2-81175F6D54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252137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2A873262-74DB-4FD1-9625-E4616CF011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943777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09F3D15D-CB95-47AD-87F5-9CFF84F61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252137" y="1286150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90EC3D-482A-4E73-B198-E8341A0D09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69592" y="1442917"/>
            <a:ext cx="3447756" cy="2424234"/>
          </a:xfrm>
        </p:spPr>
        <p:txBody>
          <a:bodyPr rtlCol="0">
            <a:normAutofit/>
          </a:bodyPr>
          <a:lstStyle/>
          <a:p>
            <a:pPr rtl="0"/>
            <a:r>
              <a:rPr lang="ru-RU" sz="3600" dirty="0">
                <a:solidFill>
                  <a:srgbClr val="FFFFFF"/>
                </a:solidFill>
              </a:rPr>
              <a:t>А. А. Фет </a:t>
            </a:r>
            <a:br>
              <a:rPr lang="ru-RU" sz="3600" dirty="0">
                <a:solidFill>
                  <a:srgbClr val="FFFFFF"/>
                </a:solidFill>
              </a:rPr>
            </a:br>
            <a:r>
              <a:rPr lang="ru-RU" sz="3600" dirty="0">
                <a:solidFill>
                  <a:srgbClr val="FFFFFF"/>
                </a:solidFill>
              </a:rPr>
              <a:t>«Я пришёл к тебе с приветом…»</a:t>
            </a:r>
          </a:p>
        </p:txBody>
      </p:sp>
      <p:sp>
        <p:nvSpPr>
          <p:cNvPr id="7" name="Подзаголовок 6">
            <a:extLst>
              <a:ext uri="{FF2B5EF4-FFF2-40B4-BE49-F238E27FC236}">
                <a16:creationId xmlns:a16="http://schemas.microsoft.com/office/drawing/2014/main" id="{2048EE7C-B77F-4E59-88A7-DD66337BB6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69592" y="4286250"/>
            <a:ext cx="3447756" cy="1918752"/>
          </a:xfrm>
        </p:spPr>
        <p:txBody>
          <a:bodyPr rtlCol="0">
            <a:normAutofit fontScale="47500" lnSpcReduction="20000"/>
          </a:bodyPr>
          <a:lstStyle/>
          <a:p>
            <a:pPr rtl="0"/>
            <a:r>
              <a:rPr lang="ru-RU" sz="5400" dirty="0">
                <a:solidFill>
                  <a:srgbClr val="FFFFFF"/>
                </a:solidFill>
              </a:rPr>
              <a:t>МБОУ «Гудермесская Гимназия № 3 имени Даны </a:t>
            </a:r>
            <a:r>
              <a:rPr lang="ru-RU" sz="5400" dirty="0" err="1">
                <a:solidFill>
                  <a:srgbClr val="FFFFFF"/>
                </a:solidFill>
              </a:rPr>
              <a:t>Дадаговой</a:t>
            </a:r>
            <a:r>
              <a:rPr lang="ru-RU" sz="5400" dirty="0">
                <a:solidFill>
                  <a:srgbClr val="FFFFFF"/>
                </a:solidFill>
              </a:rPr>
              <a:t>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69CB60A-A914-B7C7-D04F-81893725AA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813" y="1205962"/>
            <a:ext cx="6587381" cy="4940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6395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B281B5-849F-03C5-7C67-DA2F25FF7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2FA5A20-183D-89EB-3E9A-DFD26294E0D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535" b="535"/>
          <a:stretch>
            <a:fillRect/>
          </a:stretch>
        </p:blipFill>
        <p:spPr/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5773E15E-2853-9F67-5A35-BBB31151DA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296400" y="2590800"/>
            <a:ext cx="2432304" cy="3197352"/>
          </a:xfrm>
        </p:spPr>
        <p:txBody>
          <a:bodyPr>
            <a:normAutofit/>
          </a:bodyPr>
          <a:lstStyle/>
          <a:p>
            <a:r>
              <a:rPr lang="ru-RU" sz="2400" b="1" dirty="0"/>
              <a:t>Проблемные вопросы урока</a:t>
            </a:r>
          </a:p>
        </p:txBody>
      </p:sp>
    </p:spTree>
    <p:extLst>
      <p:ext uri="{BB962C8B-B14F-4D97-AF65-F5344CB8AC3E}">
        <p14:creationId xmlns:p14="http://schemas.microsoft.com/office/powerpoint/2010/main" val="21024211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93BFCDB3-13C4-4D69-848D-3F1F4D6B8F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6" name="Прямоугольник 25">
            <a:extLst>
              <a:ext uri="{FF2B5EF4-FFF2-40B4-BE49-F238E27FC236}">
                <a16:creationId xmlns:a16="http://schemas.microsoft.com/office/drawing/2014/main" id="{CC2B9599-6E7A-4DD2-B13A-B4F68A1351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867" y="0"/>
            <a:ext cx="8168743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8" name="Прямоугольник 27">
            <a:extLst>
              <a:ext uri="{FF2B5EF4-FFF2-40B4-BE49-F238E27FC236}">
                <a16:creationId xmlns:a16="http://schemas.microsoft.com/office/drawing/2014/main" id="{3E377648-1ED1-4112-805B-16C14CE9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337" y="643464"/>
            <a:ext cx="6909241" cy="557107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/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30" name="Прямоугольник 29">
            <a:extLst>
              <a:ext uri="{FF2B5EF4-FFF2-40B4-BE49-F238E27FC236}">
                <a16:creationId xmlns:a16="http://schemas.microsoft.com/office/drawing/2014/main" id="{D63B59CB-289C-4850-A932-358B9E412B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2877" y="806752"/>
            <a:ext cx="6570161" cy="5244497"/>
          </a:xfrm>
          <a:prstGeom prst="rect">
            <a:avLst/>
          </a:prstGeom>
          <a:solidFill>
            <a:schemeClr val="tx1"/>
          </a:solidFill>
          <a:ln w="6350" cap="sq" cmpd="sng" algn="ctr">
            <a:solidFill>
              <a:schemeClr val="bg2"/>
            </a:solidFill>
            <a:prstDash val="solid"/>
            <a:miter lim="800000"/>
          </a:ln>
          <a:effectLst/>
        </p:spPr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98867647-07B7-4265-832F-DE0E80979A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37837" y="640856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516AC468-2C3D-4337-A9A2-81175F6D54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252137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2A873262-74DB-4FD1-9625-E4616CF011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943777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09F3D15D-CB95-47AD-87F5-9CFF84F61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252137" y="1286150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90EC3D-482A-4E73-B198-E8341A0D09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69592" y="640855"/>
            <a:ext cx="3447756" cy="3226296"/>
          </a:xfrm>
        </p:spPr>
        <p:txBody>
          <a:bodyPr rtlCol="0">
            <a:noAutofit/>
          </a:bodyPr>
          <a:lstStyle/>
          <a:p>
            <a:pPr rtl="0"/>
            <a:r>
              <a:rPr lang="ru-RU" sz="2800" dirty="0">
                <a:solidFill>
                  <a:srgbClr val="FFFFFF"/>
                </a:solidFill>
              </a:rPr>
              <a:t>Нужна ли нам поэзия?</a:t>
            </a:r>
            <a:br>
              <a:rPr lang="ru-RU" sz="2800" dirty="0">
                <a:solidFill>
                  <a:srgbClr val="FFFFFF"/>
                </a:solidFill>
              </a:rPr>
            </a:br>
            <a:br>
              <a:rPr lang="ru-RU" sz="2800" dirty="0">
                <a:solidFill>
                  <a:srgbClr val="FFFFFF"/>
                </a:solidFill>
              </a:rPr>
            </a:br>
            <a:r>
              <a:rPr lang="ru-RU" sz="2800" dirty="0">
                <a:solidFill>
                  <a:srgbClr val="FFFFFF"/>
                </a:solidFill>
              </a:rPr>
              <a:t>Нужна ли нам физика?</a:t>
            </a:r>
            <a:br>
              <a:rPr lang="ru-RU" sz="2800" dirty="0">
                <a:solidFill>
                  <a:srgbClr val="FFFFFF"/>
                </a:solidFill>
              </a:rPr>
            </a:br>
            <a:br>
              <a:rPr lang="ru-RU" sz="2800" dirty="0">
                <a:solidFill>
                  <a:srgbClr val="FFFFFF"/>
                </a:solidFill>
              </a:rPr>
            </a:br>
            <a:r>
              <a:rPr lang="ru-RU" sz="2800" dirty="0">
                <a:solidFill>
                  <a:srgbClr val="FFFFFF"/>
                </a:solidFill>
              </a:rPr>
              <a:t>Какая связь между поэзией и физикой?</a:t>
            </a:r>
          </a:p>
        </p:txBody>
      </p:sp>
      <p:sp>
        <p:nvSpPr>
          <p:cNvPr id="7" name="Подзаголовок 6">
            <a:extLst>
              <a:ext uri="{FF2B5EF4-FFF2-40B4-BE49-F238E27FC236}">
                <a16:creationId xmlns:a16="http://schemas.microsoft.com/office/drawing/2014/main" id="{2048EE7C-B77F-4E59-88A7-DD66337BB6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69592" y="4476750"/>
            <a:ext cx="3447756" cy="1728252"/>
          </a:xfrm>
        </p:spPr>
        <p:txBody>
          <a:bodyPr rtlCol="0">
            <a:normAutofit fontScale="47500" lnSpcReduction="20000"/>
          </a:bodyPr>
          <a:lstStyle/>
          <a:p>
            <a:pPr rtl="0"/>
            <a:r>
              <a:rPr lang="ru-RU" sz="5400" dirty="0">
                <a:solidFill>
                  <a:srgbClr val="FFFFFF"/>
                </a:solidFill>
              </a:rPr>
              <a:t>Как стать лауреатом Нобелевской премии в области физики?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16CC81D-9149-0921-398D-9512B9B611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497" y="1746330"/>
            <a:ext cx="6614920" cy="3365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9855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93BFCDB3-13C4-4D69-848D-3F1F4D6B8F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6" name="Прямоугольник 25">
            <a:extLst>
              <a:ext uri="{FF2B5EF4-FFF2-40B4-BE49-F238E27FC236}">
                <a16:creationId xmlns:a16="http://schemas.microsoft.com/office/drawing/2014/main" id="{CC2B9599-6E7A-4DD2-B13A-B4F68A1351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867" y="0"/>
            <a:ext cx="8168743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8" name="Прямоугольник 27">
            <a:extLst>
              <a:ext uri="{FF2B5EF4-FFF2-40B4-BE49-F238E27FC236}">
                <a16:creationId xmlns:a16="http://schemas.microsoft.com/office/drawing/2014/main" id="{3E377648-1ED1-4112-805B-16C14CE9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337" y="643464"/>
            <a:ext cx="6909241" cy="557107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/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30" name="Прямоугольник 29">
            <a:extLst>
              <a:ext uri="{FF2B5EF4-FFF2-40B4-BE49-F238E27FC236}">
                <a16:creationId xmlns:a16="http://schemas.microsoft.com/office/drawing/2014/main" id="{D63B59CB-289C-4850-A932-358B9E412B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2877" y="806752"/>
            <a:ext cx="6570161" cy="5244497"/>
          </a:xfrm>
          <a:prstGeom prst="rect">
            <a:avLst/>
          </a:prstGeom>
          <a:solidFill>
            <a:schemeClr val="tx1"/>
          </a:solidFill>
          <a:ln w="6350" cap="sq" cmpd="sng" algn="ctr">
            <a:solidFill>
              <a:schemeClr val="bg2"/>
            </a:solidFill>
            <a:prstDash val="solid"/>
            <a:miter lim="800000"/>
          </a:ln>
          <a:effectLst/>
        </p:spPr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98867647-07B7-4265-832F-DE0E80979A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37837" y="640856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516AC468-2C3D-4337-A9A2-81175F6D54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252137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2A873262-74DB-4FD1-9625-E4616CF011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943777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09F3D15D-CB95-47AD-87F5-9CFF84F61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252137" y="1286150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90EC3D-482A-4E73-B198-E8341A0D09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69592" y="1442917"/>
            <a:ext cx="3447756" cy="2424234"/>
          </a:xfrm>
        </p:spPr>
        <p:txBody>
          <a:bodyPr rtlCol="0">
            <a:normAutofit/>
          </a:bodyPr>
          <a:lstStyle/>
          <a:p>
            <a:pPr rtl="0"/>
            <a:r>
              <a:rPr lang="ru-RU" sz="4800" dirty="0">
                <a:solidFill>
                  <a:srgbClr val="FFFFFF"/>
                </a:solidFill>
              </a:rPr>
              <a:t>Что общего?</a:t>
            </a:r>
          </a:p>
        </p:txBody>
      </p:sp>
      <p:sp>
        <p:nvSpPr>
          <p:cNvPr id="7" name="Подзаголовок 6">
            <a:extLst>
              <a:ext uri="{FF2B5EF4-FFF2-40B4-BE49-F238E27FC236}">
                <a16:creationId xmlns:a16="http://schemas.microsoft.com/office/drawing/2014/main" id="{2048EE7C-B77F-4E59-88A7-DD66337BB6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69592" y="4724400"/>
            <a:ext cx="3447756" cy="1480602"/>
          </a:xfrm>
        </p:spPr>
        <p:txBody>
          <a:bodyPr rtlCol="0">
            <a:normAutofit fontScale="92500" lnSpcReduction="10000"/>
          </a:bodyPr>
          <a:lstStyle/>
          <a:p>
            <a:pPr rtl="0"/>
            <a:r>
              <a:rPr lang="ru-RU" sz="5400" dirty="0">
                <a:solidFill>
                  <a:srgbClr val="FFFFFF"/>
                </a:solidFill>
              </a:rPr>
              <a:t>Подумай и ответь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D439BDF-36F4-7F8B-07C3-02A079EB17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448" y="1484716"/>
            <a:ext cx="6854130" cy="4566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6982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DA853A-356C-DCC7-CB60-15574D76E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Солнце -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E913228-DFB4-EF2A-F1EB-3D2E507F5D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0670" y="521696"/>
            <a:ext cx="6107430" cy="5814608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52FFF2F2-1C00-38EC-9F02-7546AF610C1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одна из звёзд нашей Галактики, жёлтый карлик</a:t>
            </a:r>
          </a:p>
        </p:txBody>
      </p:sp>
    </p:spTree>
    <p:extLst>
      <p:ext uri="{BB962C8B-B14F-4D97-AF65-F5344CB8AC3E}">
        <p14:creationId xmlns:p14="http://schemas.microsoft.com/office/powerpoint/2010/main" val="36749121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A244E1-8331-7B5B-62B0-46AB45C2E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9776" y="607392"/>
            <a:ext cx="2818700" cy="1645920"/>
          </a:xfrm>
        </p:spPr>
        <p:txBody>
          <a:bodyPr/>
          <a:lstStyle/>
          <a:p>
            <a:pPr algn="ctr"/>
            <a:r>
              <a:rPr lang="ru-RU" b="1" dirty="0"/>
              <a:t>Афанасий Афанасьевич Фет -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024842F-6901-A68C-7DB2-5ACDD40822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97794" y="456096"/>
            <a:ext cx="4669368" cy="5945808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779B7B84-B27C-6FCF-F599-07207CF9273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русский поэт-лирик и переводчик, мемуарист, прозаик</a:t>
            </a:r>
          </a:p>
        </p:txBody>
      </p:sp>
    </p:spTree>
    <p:extLst>
      <p:ext uri="{BB962C8B-B14F-4D97-AF65-F5344CB8AC3E}">
        <p14:creationId xmlns:p14="http://schemas.microsoft.com/office/powerpoint/2010/main" val="22521947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A244E1-8331-7B5B-62B0-46AB45C2E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Леонтий Филиппович Магницкий -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79B7B84-B27C-6FCF-F599-07207CF9273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русский математик, педагог, автор первого в России учебника по математике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7324E1B0-67AA-3DDE-478A-5FB9D77705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15867" y="479307"/>
            <a:ext cx="3846863" cy="589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8625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85BFF-AFF9-F046-2390-6E64A7542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/>
              <a:t>Арифметика </a:t>
            </a:r>
            <a:r>
              <a:rPr lang="ru-RU" b="1" dirty="0"/>
              <a:t>Магницкого -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778FCAE9-AAE3-F8DA-11AB-05D48EE4DA2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t="8472" b="8472"/>
          <a:stretch/>
        </p:blipFill>
        <p:spPr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B7561028-22D0-A1D7-5FE6-10EE4FB0D46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latoregular"/>
                <a:ea typeface="Calibri" panose="020F0502020204030204" pitchFamily="34" charset="0"/>
                <a:cs typeface="Times New Roman" panose="02020603050405020304" pitchFamily="18" charset="0"/>
              </a:rPr>
              <a:t>книга</a:t>
            </a:r>
            <a:r>
              <a:rPr lang="ru-RU" sz="2400" dirty="0">
                <a:effectLst/>
                <a:latin typeface="latoregular"/>
                <a:ea typeface="Calibri" panose="020F0502020204030204" pitchFamily="34" charset="0"/>
                <a:cs typeface="Times New Roman" panose="02020603050405020304" pitchFamily="18" charset="0"/>
              </a:rPr>
              <a:t> энциклопедического характера по различным отраслям математики и естествознания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537645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A244E1-8331-7B5B-62B0-46AB45C2E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Тамм Игорь Евгеньевич -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24F338A-09D0-677E-13CB-390E420D18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57692" y="468939"/>
            <a:ext cx="4181208" cy="5920122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779B7B84-B27C-6FCF-F599-07207CF9273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физик-тео­ре­тик, один из раз­ра­бот­чи­ков пер­вой совет­ской водо­род­ной бомбы, ака­де­мик АН СССР (1953). Герой Соци­а­ли­сти­че­ского Труда (1953). Два­жды лау­реат Государ­ствен­ной пре­мии СССР (1946, 1953); лау­реат Нобелев­ской пре­мии по физике (1958)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41590427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A244E1-8331-7B5B-62B0-46AB45C2E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Александр Сергеевич Пушкин -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57BCFDD-D92E-9B0E-1EAE-370007DCC8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17154" y="423600"/>
            <a:ext cx="5036637" cy="6010800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779B7B84-B27C-6FCF-F599-07207CF9273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русский поэт, драматург, прозаик, литературный критик, теоретик литературы, историк</a:t>
            </a:r>
          </a:p>
        </p:txBody>
      </p:sp>
    </p:spTree>
    <p:extLst>
      <p:ext uri="{BB962C8B-B14F-4D97-AF65-F5344CB8AC3E}">
        <p14:creationId xmlns:p14="http://schemas.microsoft.com/office/powerpoint/2010/main" val="4664490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 13">
            <a:extLst>
              <a:ext uri="{FF2B5EF4-FFF2-40B4-BE49-F238E27FC236}">
                <a16:creationId xmlns:a16="http://schemas.microsoft.com/office/drawing/2014/main" id="{06FF3823-BBAD-4D28-B6DB-E416E2409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3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Прямоугольник 15">
            <a:extLst>
              <a:ext uri="{FF2B5EF4-FFF2-40B4-BE49-F238E27FC236}">
                <a16:creationId xmlns:a16="http://schemas.microsoft.com/office/drawing/2014/main" id="{0E20F056-0FFD-4EE9-BDCB-8963C7F8BA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8" name="Прямоугольник 17">
            <a:extLst>
              <a:ext uri="{FF2B5EF4-FFF2-40B4-BE49-F238E27FC236}">
                <a16:creationId xmlns:a16="http://schemas.microsoft.com/office/drawing/2014/main" id="{87507ED7-71D7-4B95-8D4F-7B3E186238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grpSp>
        <p:nvGrpSpPr>
          <p:cNvPr id="20" name="Группа 19">
            <a:extLst>
              <a:ext uri="{FF2B5EF4-FFF2-40B4-BE49-F238E27FC236}">
                <a16:creationId xmlns:a16="http://schemas.microsoft.com/office/drawing/2014/main" id="{AA38E6D2-F0D9-4B69-ABEB-EB70412E8C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135880" y="1267730"/>
            <a:ext cx="1920240" cy="731520"/>
            <a:chOff x="4828372" y="1267730"/>
            <a:chExt cx="2227748" cy="731520"/>
          </a:xfrm>
        </p:grpSpPr>
        <p:sp>
          <p:nvSpPr>
            <p:cNvPr id="21" name="Прямоугольник 20">
              <a:extLst>
                <a:ext uri="{FF2B5EF4-FFF2-40B4-BE49-F238E27FC236}">
                  <a16:creationId xmlns:a16="http://schemas.microsoft.com/office/drawing/2014/main" id="{025EA075-7728-48F3-B18E-92389160D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135880" y="1267730"/>
              <a:ext cx="1920240" cy="7315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grpSp>
          <p:nvGrpSpPr>
            <p:cNvPr id="22" name="Группа 21">
              <a:extLst>
                <a:ext uri="{FF2B5EF4-FFF2-40B4-BE49-F238E27FC236}">
                  <a16:creationId xmlns:a16="http://schemas.microsoft.com/office/drawing/2014/main" id="{1115E6AD-1E2A-40FE-B424-56271D8A89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4828372" y="1267730"/>
              <a:ext cx="1567331" cy="645295"/>
              <a:chOff x="5318306" y="1386268"/>
              <a:chExt cx="1567331" cy="645295"/>
            </a:xfrm>
          </p:grpSpPr>
          <p:cxnSp>
            <p:nvCxnSpPr>
              <p:cNvPr id="23" name="Прямая соединительная линия 22">
                <a:extLst>
                  <a:ext uri="{FF2B5EF4-FFF2-40B4-BE49-F238E27FC236}">
                    <a16:creationId xmlns:a16="http://schemas.microsoft.com/office/drawing/2014/main" id="{D2CFBBA0-D70F-4068-8385-B020EA21AAB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>
                <a:off x="5318306" y="1386268"/>
                <a:ext cx="0" cy="640080"/>
              </a:xfrm>
              <a:prstGeom prst="lin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solidFill>
                  <a:srgbClr val="FFFFFF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единительная линия 23">
                <a:extLst>
                  <a:ext uri="{FF2B5EF4-FFF2-40B4-BE49-F238E27FC236}">
                    <a16:creationId xmlns:a16="http://schemas.microsoft.com/office/drawing/2014/main" id="{D963F62F-FFD6-43CD-BE0D-00770BB97C0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>
                <a:off x="6885637" y="1386268"/>
                <a:ext cx="0" cy="640080"/>
              </a:xfrm>
              <a:prstGeom prst="lin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solidFill>
                  <a:srgbClr val="FFFFFF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 24">
                <a:extLst>
                  <a:ext uri="{FF2B5EF4-FFF2-40B4-BE49-F238E27FC236}">
                    <a16:creationId xmlns:a16="http://schemas.microsoft.com/office/drawing/2014/main" id="{875688F4-0BFA-49D0-92B0-84CBE5508B0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>
                <a:off x="5318306" y="2031563"/>
                <a:ext cx="1567331" cy="0"/>
              </a:xfrm>
              <a:prstGeom prst="lin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solidFill>
                  <a:srgbClr val="FFFFFF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Рисунок 8" descr="Яркие цветы">
            <a:extLst>
              <a:ext uri="{FF2B5EF4-FFF2-40B4-BE49-F238E27FC236}">
                <a16:creationId xmlns:a16="http://schemas.microsoft.com/office/drawing/2014/main" id="{E3AED392-F4FF-45D7-9A91-FD20E7E29C4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7" name="Прямоугольник 26">
            <a:extLst>
              <a:ext uri="{FF2B5EF4-FFF2-40B4-BE49-F238E27FC236}">
                <a16:creationId xmlns:a16="http://schemas.microsoft.com/office/drawing/2014/main" id="{7BB58C53-AF1A-4577-9FD9-2A6A3DDEA5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9" name="Прямоугольник 28">
            <a:extLst>
              <a:ext uri="{FF2B5EF4-FFF2-40B4-BE49-F238E27FC236}">
                <a16:creationId xmlns:a16="http://schemas.microsoft.com/office/drawing/2014/main" id="{E5F7F7DE-2DAA-4260-B379-423DEC36F3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2BAEBB-B897-4E2E-8BE7-753F1060B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1708" y="2091263"/>
            <a:ext cx="9068586" cy="188332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dirty="0"/>
              <a:t>Подумаем?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59DEA66-4826-47AE-AD32-B06226F8EC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62100" y="3974586"/>
            <a:ext cx="9070848" cy="1164677"/>
          </a:xfrm>
        </p:spPr>
        <p:txBody>
          <a:bodyPr vert="horz" lIns="91440" tIns="45720" rIns="91440" bIns="45720" rtlCol="0">
            <a:normAutofit/>
          </a:bodyPr>
          <a:lstStyle/>
          <a:p>
            <a:pPr rtl="0">
              <a:spcBef>
                <a:spcPts val="0"/>
              </a:spcBef>
            </a:pPr>
            <a:endParaRPr lang="ru-RU" spc="80" dirty="0"/>
          </a:p>
        </p:txBody>
      </p:sp>
      <p:sp>
        <p:nvSpPr>
          <p:cNvPr id="31" name="Прямоугольник 30">
            <a:extLst>
              <a:ext uri="{FF2B5EF4-FFF2-40B4-BE49-F238E27FC236}">
                <a16:creationId xmlns:a16="http://schemas.microsoft.com/office/drawing/2014/main" id="{3C0C984F-4779-40F8-A8DC-59DD7615BE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57D5430C-DB52-4EA6-8319-C7AC4C1710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50180" y="1267730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8166ECFA-EC1E-4CD9-A9CC-1EBFE29AB8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941820" y="1267730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C746FE2E-3188-4CA0-96F7-21A68D1B19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50180" y="1913025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2906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93BFCDB3-13C4-4D69-848D-3F1F4D6B8F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6" name="Прямоугольник 25">
            <a:extLst>
              <a:ext uri="{FF2B5EF4-FFF2-40B4-BE49-F238E27FC236}">
                <a16:creationId xmlns:a16="http://schemas.microsoft.com/office/drawing/2014/main" id="{CC2B9599-6E7A-4DD2-B13A-B4F68A1351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867" y="0"/>
            <a:ext cx="8168743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8" name="Прямоугольник 27">
            <a:extLst>
              <a:ext uri="{FF2B5EF4-FFF2-40B4-BE49-F238E27FC236}">
                <a16:creationId xmlns:a16="http://schemas.microsoft.com/office/drawing/2014/main" id="{3E377648-1ED1-4112-805B-16C14CE9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337" y="643464"/>
            <a:ext cx="6909241" cy="557107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/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30" name="Прямоугольник 29">
            <a:extLst>
              <a:ext uri="{FF2B5EF4-FFF2-40B4-BE49-F238E27FC236}">
                <a16:creationId xmlns:a16="http://schemas.microsoft.com/office/drawing/2014/main" id="{D63B59CB-289C-4850-A932-358B9E412B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2877" y="806752"/>
            <a:ext cx="6570161" cy="5244497"/>
          </a:xfrm>
          <a:prstGeom prst="rect">
            <a:avLst/>
          </a:prstGeom>
          <a:solidFill>
            <a:schemeClr val="tx1"/>
          </a:solidFill>
          <a:ln w="6350" cap="sq" cmpd="sng" algn="ctr">
            <a:solidFill>
              <a:schemeClr val="bg2"/>
            </a:solidFill>
            <a:prstDash val="solid"/>
            <a:miter lim="800000"/>
          </a:ln>
          <a:effectLst/>
        </p:spPr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98867647-07B7-4265-832F-DE0E80979A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37837" y="640856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516AC468-2C3D-4337-A9A2-81175F6D54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252137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2A873262-74DB-4FD1-9625-E4616CF011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943777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09F3D15D-CB95-47AD-87F5-9CFF84F61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252137" y="1286150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90EC3D-482A-4E73-B198-E8341A0D09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69592" y="640856"/>
            <a:ext cx="3447756" cy="2788144"/>
          </a:xfrm>
        </p:spPr>
        <p:txBody>
          <a:bodyPr rtlCol="0">
            <a:normAutofit/>
          </a:bodyPr>
          <a:lstStyle/>
          <a:p>
            <a:pPr rtl="0"/>
            <a:r>
              <a:rPr lang="ru-RU" sz="3100" dirty="0">
                <a:solidFill>
                  <a:srgbClr val="FFFFFF"/>
                </a:solidFill>
              </a:rPr>
              <a:t>25 апреля 2022 Г.</a:t>
            </a:r>
            <a:r>
              <a:rPr lang="ru-RU" sz="3600" dirty="0">
                <a:solidFill>
                  <a:srgbClr val="FFFFFF"/>
                </a:solidFill>
              </a:rPr>
              <a:t> Президент РФ В. В. Путин подписал указ</a:t>
            </a:r>
          </a:p>
        </p:txBody>
      </p:sp>
      <p:sp>
        <p:nvSpPr>
          <p:cNvPr id="7" name="Подзаголовок 6">
            <a:extLst>
              <a:ext uri="{FF2B5EF4-FFF2-40B4-BE49-F238E27FC236}">
                <a16:creationId xmlns:a16="http://schemas.microsoft.com/office/drawing/2014/main" id="{2048EE7C-B77F-4E59-88A7-DD66337BB6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69592" y="3200400"/>
            <a:ext cx="3722408" cy="2850849"/>
          </a:xfrm>
        </p:spPr>
        <p:txBody>
          <a:bodyPr rtlCol="0">
            <a:normAutofit fontScale="47500" lnSpcReduction="20000"/>
          </a:bodyPr>
          <a:lstStyle/>
          <a:p>
            <a:pPr rtl="0"/>
            <a:r>
              <a:rPr lang="ru-RU" sz="5400" dirty="0">
                <a:solidFill>
                  <a:srgbClr val="FFFFFF"/>
                </a:solidFill>
              </a:rPr>
              <a:t>«Об объявлении в Российской Федерации Десятилетия науки и технологий»</a:t>
            </a:r>
          </a:p>
          <a:p>
            <a:pPr rtl="0"/>
            <a:endParaRPr lang="ru-RU" sz="5400" dirty="0">
              <a:solidFill>
                <a:srgbClr val="FFFFFF"/>
              </a:solidFill>
            </a:endParaRPr>
          </a:p>
          <a:p>
            <a:pPr rtl="0"/>
            <a:r>
              <a:rPr lang="ru-RU" sz="5400" dirty="0">
                <a:solidFill>
                  <a:srgbClr val="FFFFFF"/>
                </a:solidFill>
              </a:rPr>
              <a:t>2022-2031 гг.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57E79E8-80A5-38E8-76ED-B0BF41D2F4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193" y="1693146"/>
            <a:ext cx="6551845" cy="3685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7697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3C6DD6-DA91-8B28-7121-36E422351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Подумай и проверь себя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FAB26C3-AE28-88DE-8F85-D5DCF768CDF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535" b="535"/>
          <a:stretch>
            <a:fillRect/>
          </a:stretch>
        </p:blipFill>
        <p:spPr/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E9F98A9B-24ED-B6EB-3DCA-7C344CD2D4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296400" y="3181350"/>
            <a:ext cx="2432304" cy="2606802"/>
          </a:xfrm>
        </p:spPr>
        <p:txBody>
          <a:bodyPr>
            <a:normAutofit/>
          </a:bodyPr>
          <a:lstStyle/>
          <a:p>
            <a:r>
              <a:rPr lang="ru-RU" sz="2800" dirty="0"/>
              <a:t>Технология </a:t>
            </a:r>
            <a:r>
              <a:rPr lang="en-US" sz="2800" dirty="0"/>
              <a:t>PLICKERS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1568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93BFCDB3-13C4-4D69-848D-3F1F4D6B8F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6" name="Прямоугольник 25">
            <a:extLst>
              <a:ext uri="{FF2B5EF4-FFF2-40B4-BE49-F238E27FC236}">
                <a16:creationId xmlns:a16="http://schemas.microsoft.com/office/drawing/2014/main" id="{CC2B9599-6E7A-4DD2-B13A-B4F68A1351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867" y="0"/>
            <a:ext cx="8168743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8" name="Прямоугольник 27">
            <a:extLst>
              <a:ext uri="{FF2B5EF4-FFF2-40B4-BE49-F238E27FC236}">
                <a16:creationId xmlns:a16="http://schemas.microsoft.com/office/drawing/2014/main" id="{3E377648-1ED1-4112-805B-16C14CE9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337" y="643464"/>
            <a:ext cx="6909241" cy="557107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/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30" name="Прямоугольник 29">
            <a:extLst>
              <a:ext uri="{FF2B5EF4-FFF2-40B4-BE49-F238E27FC236}">
                <a16:creationId xmlns:a16="http://schemas.microsoft.com/office/drawing/2014/main" id="{D63B59CB-289C-4850-A932-358B9E412B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2877" y="806752"/>
            <a:ext cx="6570161" cy="5244497"/>
          </a:xfrm>
          <a:prstGeom prst="rect">
            <a:avLst/>
          </a:prstGeom>
          <a:solidFill>
            <a:schemeClr val="tx1"/>
          </a:solidFill>
          <a:ln w="6350" cap="sq" cmpd="sng" algn="ctr">
            <a:solidFill>
              <a:schemeClr val="bg2"/>
            </a:solidFill>
            <a:prstDash val="solid"/>
            <a:miter lim="800000"/>
          </a:ln>
          <a:effectLst/>
        </p:spPr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98867647-07B7-4265-832F-DE0E80979A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37837" y="640856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516AC468-2C3D-4337-A9A2-81175F6D54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252137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2A873262-74DB-4FD1-9625-E4616CF011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943777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09F3D15D-CB95-47AD-87F5-9CFF84F61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252137" y="1286150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90EC3D-482A-4E73-B198-E8341A0D09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69592" y="1442917"/>
            <a:ext cx="3447756" cy="2424234"/>
          </a:xfrm>
        </p:spPr>
        <p:txBody>
          <a:bodyPr rtlCol="0">
            <a:normAutofit/>
          </a:bodyPr>
          <a:lstStyle/>
          <a:p>
            <a:pPr rtl="0"/>
            <a:r>
              <a:rPr lang="ru-RU" sz="3600" dirty="0">
                <a:solidFill>
                  <a:srgbClr val="FFFFFF"/>
                </a:solidFill>
              </a:rPr>
              <a:t>Инженерный класс</a:t>
            </a:r>
          </a:p>
        </p:txBody>
      </p:sp>
      <p:sp>
        <p:nvSpPr>
          <p:cNvPr id="7" name="Подзаголовок 6">
            <a:extLst>
              <a:ext uri="{FF2B5EF4-FFF2-40B4-BE49-F238E27FC236}">
                <a16:creationId xmlns:a16="http://schemas.microsoft.com/office/drawing/2014/main" id="{2048EE7C-B77F-4E59-88A7-DD66337BB6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69592" y="4286250"/>
            <a:ext cx="3447756" cy="1918752"/>
          </a:xfrm>
        </p:spPr>
        <p:txBody>
          <a:bodyPr rtlCol="0">
            <a:normAutofit fontScale="40000" lnSpcReduction="20000"/>
          </a:bodyPr>
          <a:lstStyle/>
          <a:p>
            <a:pPr rtl="0"/>
            <a:r>
              <a:rPr lang="ru-RU" sz="5400" dirty="0">
                <a:solidFill>
                  <a:srgbClr val="FFFFFF"/>
                </a:solidFill>
              </a:rPr>
              <a:t>Углублённое изучение математики, физики, информатики, технологии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AD8D023-2CA4-D90B-8495-9A280D35C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6159" y="857945"/>
            <a:ext cx="5356591" cy="5356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56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23A7EB-477F-6C42-F7CE-B0D19B20F4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0" y="603504"/>
            <a:ext cx="2584704" cy="1645920"/>
          </a:xfrm>
        </p:spPr>
        <p:txBody>
          <a:bodyPr/>
          <a:lstStyle/>
          <a:p>
            <a:pPr algn="ctr"/>
            <a:r>
              <a:rPr lang="ru-RU" sz="2400" dirty="0"/>
              <a:t>Материально-техническая база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5B6C99A-EB08-397C-304F-BC905EA2007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375" b="375"/>
          <a:stretch>
            <a:fillRect/>
          </a:stretch>
        </p:blipFill>
        <p:spPr/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4E06FF7E-20C0-E3E7-A8CB-AF854E5377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296400" y="2933700"/>
            <a:ext cx="2432304" cy="2854452"/>
          </a:xfrm>
        </p:spPr>
        <p:txBody>
          <a:bodyPr>
            <a:normAutofit/>
          </a:bodyPr>
          <a:lstStyle/>
          <a:p>
            <a:r>
              <a:rPr lang="ru-RU" sz="2800" dirty="0"/>
              <a:t>3</a:t>
            </a:r>
            <a:r>
              <a:rPr lang="en-US" sz="2800" dirty="0"/>
              <a:t>D</a:t>
            </a:r>
            <a:r>
              <a:rPr lang="ru-RU" sz="2800" dirty="0"/>
              <a:t> – принтер;</a:t>
            </a:r>
          </a:p>
          <a:p>
            <a:r>
              <a:rPr lang="en-US" sz="2800" dirty="0"/>
              <a:t>3D</a:t>
            </a:r>
            <a:r>
              <a:rPr lang="ru-RU" sz="2800" dirty="0"/>
              <a:t> – ручки;</a:t>
            </a:r>
          </a:p>
          <a:p>
            <a:r>
              <a:rPr lang="ru-RU" sz="2800" dirty="0"/>
              <a:t>скоростной интернет</a:t>
            </a:r>
          </a:p>
        </p:txBody>
      </p:sp>
    </p:spTree>
    <p:extLst>
      <p:ext uri="{BB962C8B-B14F-4D97-AF65-F5344CB8AC3E}">
        <p14:creationId xmlns:p14="http://schemas.microsoft.com/office/powerpoint/2010/main" val="18101335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CA67C0-1E78-86A1-83B9-F2B3174E1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Аккаунты гимназии в социальных сетях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AF6E6A14-993C-6C00-1738-B2842819163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02511" y="2103438"/>
            <a:ext cx="2545739" cy="4564062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29F65E5F-D87A-1C43-5E0E-DE65D3D3D7D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800850" y="2103438"/>
            <a:ext cx="2720655" cy="4564062"/>
          </a:xfrm>
        </p:spPr>
      </p:pic>
    </p:spTree>
    <p:extLst>
      <p:ext uri="{BB962C8B-B14F-4D97-AF65-F5344CB8AC3E}">
        <p14:creationId xmlns:p14="http://schemas.microsoft.com/office/powerpoint/2010/main" val="36792194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93BFCDB3-13C4-4D69-848D-3F1F4D6B8F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6" name="Прямоугольник 25">
            <a:extLst>
              <a:ext uri="{FF2B5EF4-FFF2-40B4-BE49-F238E27FC236}">
                <a16:creationId xmlns:a16="http://schemas.microsoft.com/office/drawing/2014/main" id="{CC2B9599-6E7A-4DD2-B13A-B4F68A1351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867" y="0"/>
            <a:ext cx="8168743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8" name="Прямоугольник 27">
            <a:extLst>
              <a:ext uri="{FF2B5EF4-FFF2-40B4-BE49-F238E27FC236}">
                <a16:creationId xmlns:a16="http://schemas.microsoft.com/office/drawing/2014/main" id="{3E377648-1ED1-4112-805B-16C14CE9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337" y="643464"/>
            <a:ext cx="6909241" cy="557107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/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30" name="Прямоугольник 29">
            <a:extLst>
              <a:ext uri="{FF2B5EF4-FFF2-40B4-BE49-F238E27FC236}">
                <a16:creationId xmlns:a16="http://schemas.microsoft.com/office/drawing/2014/main" id="{D63B59CB-289C-4850-A932-358B9E412B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2877" y="806752"/>
            <a:ext cx="6570161" cy="5244497"/>
          </a:xfrm>
          <a:prstGeom prst="rect">
            <a:avLst/>
          </a:prstGeom>
          <a:solidFill>
            <a:schemeClr val="tx1"/>
          </a:solidFill>
          <a:ln w="6350" cap="sq" cmpd="sng" algn="ctr">
            <a:solidFill>
              <a:schemeClr val="bg2"/>
            </a:solidFill>
            <a:prstDash val="solid"/>
            <a:miter lim="800000"/>
          </a:ln>
          <a:effectLst/>
        </p:spPr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98867647-07B7-4265-832F-DE0E80979A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37837" y="640856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516AC468-2C3D-4337-A9A2-81175F6D54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252137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2A873262-74DB-4FD1-9625-E4616CF011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943777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09F3D15D-CB95-47AD-87F5-9CFF84F61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252137" y="1286150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90EC3D-482A-4E73-B198-E8341A0D09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69592" y="806753"/>
            <a:ext cx="3447756" cy="2622248"/>
          </a:xfrm>
        </p:spPr>
        <p:txBody>
          <a:bodyPr rtlCol="0">
            <a:normAutofit/>
          </a:bodyPr>
          <a:lstStyle/>
          <a:p>
            <a:pPr rtl="0"/>
            <a:r>
              <a:rPr lang="ru-RU" sz="3600" dirty="0">
                <a:solidFill>
                  <a:srgbClr val="FFFFFF"/>
                </a:solidFill>
              </a:rPr>
              <a:t>Медиацентр </a:t>
            </a:r>
            <a:br>
              <a:rPr lang="ru-RU" sz="3600" dirty="0">
                <a:solidFill>
                  <a:srgbClr val="FFFFFF"/>
                </a:solidFill>
              </a:rPr>
            </a:br>
            <a:br>
              <a:rPr lang="ru-RU" sz="3600" dirty="0">
                <a:solidFill>
                  <a:srgbClr val="FFFFFF"/>
                </a:solidFill>
              </a:rPr>
            </a:br>
            <a:r>
              <a:rPr lang="ru-RU" sz="3600" dirty="0">
                <a:solidFill>
                  <a:srgbClr val="FFFFFF"/>
                </a:solidFill>
              </a:rPr>
              <a:t>активистов РДШ</a:t>
            </a:r>
          </a:p>
        </p:txBody>
      </p:sp>
      <p:sp>
        <p:nvSpPr>
          <p:cNvPr id="7" name="Подзаголовок 6">
            <a:extLst>
              <a:ext uri="{FF2B5EF4-FFF2-40B4-BE49-F238E27FC236}">
                <a16:creationId xmlns:a16="http://schemas.microsoft.com/office/drawing/2014/main" id="{2048EE7C-B77F-4E59-88A7-DD66337BB6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69592" y="3582754"/>
            <a:ext cx="3447756" cy="2622248"/>
          </a:xfrm>
        </p:spPr>
        <p:txBody>
          <a:bodyPr rtlCol="0">
            <a:normAutofit/>
          </a:bodyPr>
          <a:lstStyle/>
          <a:p>
            <a:pPr rtl="0"/>
            <a:r>
              <a:rPr lang="ru-RU" sz="5400" dirty="0">
                <a:solidFill>
                  <a:srgbClr val="FFFFFF"/>
                </a:solidFill>
              </a:rPr>
              <a:t>в эфире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C3756B3-F053-854A-91E4-A6EDD4ABEB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25" y="1006616"/>
            <a:ext cx="4991075" cy="49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9741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BAFF88-69AE-8FE3-0145-C0207E3A6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071906"/>
          </a:xfrm>
        </p:spPr>
        <p:txBody>
          <a:bodyPr>
            <a:normAutofit fontScale="90000"/>
          </a:bodyPr>
          <a:lstStyle/>
          <a:p>
            <a:r>
              <a:rPr lang="ru-RU" dirty="0"/>
              <a:t>Микроисследование </a:t>
            </a:r>
            <a:br>
              <a:rPr lang="ru-RU" dirty="0"/>
            </a:br>
            <a:r>
              <a:rPr lang="ru-RU" dirty="0"/>
              <a:t>«Любите ли вы поэзию?»</a:t>
            </a:r>
          </a:p>
        </p:txBody>
      </p:sp>
      <p:graphicFrame>
        <p:nvGraphicFramePr>
          <p:cNvPr id="10" name="Таблица 10">
            <a:extLst>
              <a:ext uri="{FF2B5EF4-FFF2-40B4-BE49-F238E27FC236}">
                <a16:creationId xmlns:a16="http://schemas.microsoft.com/office/drawing/2014/main" id="{AFA0D0FC-C825-7DE9-8CFC-835E59029C7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4845142"/>
              </p:ext>
            </p:extLst>
          </p:nvPr>
        </p:nvGraphicFramePr>
        <p:xfrm>
          <a:off x="369116" y="1845578"/>
          <a:ext cx="11479985" cy="45427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7956">
                  <a:extLst>
                    <a:ext uri="{9D8B030D-6E8A-4147-A177-3AD203B41FA5}">
                      <a16:colId xmlns:a16="http://schemas.microsoft.com/office/drawing/2014/main" val="483199899"/>
                    </a:ext>
                  </a:extLst>
                </a:gridCol>
                <a:gridCol w="1602297">
                  <a:extLst>
                    <a:ext uri="{9D8B030D-6E8A-4147-A177-3AD203B41FA5}">
                      <a16:colId xmlns:a16="http://schemas.microsoft.com/office/drawing/2014/main" val="206981131"/>
                    </a:ext>
                  </a:extLst>
                </a:gridCol>
                <a:gridCol w="1333849">
                  <a:extLst>
                    <a:ext uri="{9D8B030D-6E8A-4147-A177-3AD203B41FA5}">
                      <a16:colId xmlns:a16="http://schemas.microsoft.com/office/drawing/2014/main" val="1203884748"/>
                    </a:ext>
                  </a:extLst>
                </a:gridCol>
                <a:gridCol w="2097248">
                  <a:extLst>
                    <a:ext uri="{9D8B030D-6E8A-4147-A177-3AD203B41FA5}">
                      <a16:colId xmlns:a16="http://schemas.microsoft.com/office/drawing/2014/main" val="1737567754"/>
                    </a:ext>
                  </a:extLst>
                </a:gridCol>
                <a:gridCol w="1510018">
                  <a:extLst>
                    <a:ext uri="{9D8B030D-6E8A-4147-A177-3AD203B41FA5}">
                      <a16:colId xmlns:a16="http://schemas.microsoft.com/office/drawing/2014/main" val="1918700133"/>
                    </a:ext>
                  </a:extLst>
                </a:gridCol>
                <a:gridCol w="3988617">
                  <a:extLst>
                    <a:ext uri="{9D8B030D-6E8A-4147-A177-3AD203B41FA5}">
                      <a16:colId xmlns:a16="http://schemas.microsoft.com/office/drawing/2014/main" val="248086116"/>
                    </a:ext>
                  </a:extLst>
                </a:gridCol>
              </a:tblGrid>
              <a:tr h="63864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Класс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Опрошено учащихся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Любят поэзию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Причины любви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 любят поэзию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Причины нелюбви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4687069"/>
                  </a:ext>
                </a:extLst>
              </a:tr>
              <a:tr h="91332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стихи красивые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трудно заучивать, много непонятных слов</a:t>
                      </a:r>
                      <a:endParaRPr lang="ru-RU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4630423"/>
                  </a:ext>
                </a:extLst>
              </a:tr>
              <a:tr h="1219931">
                <a:tc>
                  <a:txBody>
                    <a:bodyPr/>
                    <a:lstStyle/>
                    <a:p>
                      <a:pPr algn="ctr"/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расширяют словарный запас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стихи скучные и нудные, мне стихи не нужны</a:t>
                      </a:r>
                      <a:endParaRPr lang="ru-RU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0041278"/>
                  </a:ext>
                </a:extLst>
              </a:tr>
              <a:tr h="1241570">
                <a:tc>
                  <a:txBody>
                    <a:bodyPr/>
                    <a:lstStyle/>
                    <a:p>
                      <a:pPr algn="ctr"/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от стихов нет никакой пользы, в жизни не пригодятся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1167775"/>
                  </a:ext>
                </a:extLst>
              </a:tr>
              <a:tr h="529241">
                <a:tc>
                  <a:txBody>
                    <a:bodyPr/>
                    <a:lstStyle/>
                    <a:p>
                      <a:pPr algn="ctr"/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я люблю </a:t>
                      </a:r>
                      <a:r>
                        <a:rPr lang="ru-RU" sz="2400" b="1" dirty="0" err="1"/>
                        <a:t>танчики</a:t>
                      </a:r>
                      <a:endParaRPr lang="ru-RU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74861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7736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0D76F9-A2F7-3494-940D-080435475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Микроисследование</a:t>
            </a:r>
            <a:br>
              <a:rPr lang="ru-RU" dirty="0"/>
            </a:br>
            <a:r>
              <a:rPr lang="ru-RU" dirty="0"/>
              <a:t>«Мой любимый поэт»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6D876A-C4D6-2885-EAF8-4CCF19E9965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/>
              <a:t>Упоминали часто:</a:t>
            </a:r>
          </a:p>
          <a:p>
            <a:r>
              <a:rPr lang="ru-RU" sz="2400" dirty="0"/>
              <a:t>А. С. Пушкин</a:t>
            </a:r>
          </a:p>
          <a:p>
            <a:r>
              <a:rPr lang="ru-RU" sz="2400"/>
              <a:t>М. Ю</a:t>
            </a:r>
            <a:r>
              <a:rPr lang="ru-RU" sz="2400" dirty="0"/>
              <a:t>. Лермонтов</a:t>
            </a:r>
          </a:p>
          <a:p>
            <a:r>
              <a:rPr lang="ru-RU" sz="2400" dirty="0"/>
              <a:t>Ф. И. Тютчев</a:t>
            </a:r>
          </a:p>
          <a:p>
            <a:r>
              <a:rPr lang="ru-RU" sz="2400" dirty="0"/>
              <a:t>Н. А. Некрасов</a:t>
            </a:r>
          </a:p>
          <a:p>
            <a:r>
              <a:rPr lang="ru-RU" sz="2400" dirty="0"/>
              <a:t>В. В. Маяковский</a:t>
            </a:r>
          </a:p>
          <a:p>
            <a:r>
              <a:rPr lang="ru-RU" sz="2400" dirty="0"/>
              <a:t>И. А. Бродский</a:t>
            </a: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00D8A92-CB93-69B1-D26C-FA9D27AF312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Никто не назвал:</a:t>
            </a:r>
          </a:p>
          <a:p>
            <a:r>
              <a:rPr lang="ru-RU" sz="2800" dirty="0"/>
              <a:t>Афанасий Афанасьевич Фет</a:t>
            </a:r>
          </a:p>
        </p:txBody>
      </p:sp>
    </p:spTree>
    <p:extLst>
      <p:ext uri="{BB962C8B-B14F-4D97-AF65-F5344CB8AC3E}">
        <p14:creationId xmlns:p14="http://schemas.microsoft.com/office/powerpoint/2010/main" val="332276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718292-5214-9560-A1E5-5300C09F5F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5905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Этапы урока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97ECAB-FA63-30D0-4DFD-B31D29B09E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66800" y="1375794"/>
            <a:ext cx="4754880" cy="483961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Мотивационно-целевой этап</a:t>
            </a:r>
          </a:p>
          <a:p>
            <a:pPr marL="0" indent="0" algn="ctr">
              <a:buNone/>
            </a:pPr>
            <a:r>
              <a:rPr lang="ru-RU" dirty="0" err="1"/>
              <a:t>Хамидова</a:t>
            </a:r>
            <a:r>
              <a:rPr lang="ru-RU" dirty="0"/>
              <a:t> Р.Л-А.</a:t>
            </a:r>
          </a:p>
          <a:p>
            <a:pPr marL="0" indent="0" algn="ctr">
              <a:buNone/>
            </a:pPr>
            <a:r>
              <a:rPr lang="ru-RU" dirty="0"/>
              <a:t>Мусаева Л.Л.</a:t>
            </a:r>
          </a:p>
          <a:p>
            <a:r>
              <a:rPr lang="ru-RU" dirty="0"/>
              <a:t>Этап актуализации знаний</a:t>
            </a:r>
          </a:p>
          <a:p>
            <a:pPr marL="0" indent="0" algn="ctr">
              <a:buNone/>
            </a:pPr>
            <a:r>
              <a:rPr lang="ru-RU" dirty="0" err="1"/>
              <a:t>Хамидова</a:t>
            </a:r>
            <a:r>
              <a:rPr lang="ru-RU" dirty="0"/>
              <a:t> Р.Л-А.</a:t>
            </a:r>
          </a:p>
          <a:p>
            <a:pPr marL="0" indent="0" algn="ctr">
              <a:buNone/>
            </a:pPr>
            <a:r>
              <a:rPr lang="ru-RU" dirty="0"/>
              <a:t>Мусаева Л.Л.</a:t>
            </a:r>
          </a:p>
          <a:p>
            <a:r>
              <a:rPr lang="ru-RU" dirty="0"/>
              <a:t>Этап изучения нового знания</a:t>
            </a:r>
          </a:p>
          <a:p>
            <a:pPr marL="0" indent="0" algn="ctr">
              <a:buNone/>
            </a:pPr>
            <a:r>
              <a:rPr lang="ru-RU" dirty="0" err="1"/>
              <a:t>Хамидова</a:t>
            </a:r>
            <a:r>
              <a:rPr lang="ru-RU" dirty="0"/>
              <a:t> Р.Л-А.</a:t>
            </a:r>
          </a:p>
          <a:p>
            <a:pPr marL="0" indent="0" algn="ctr">
              <a:buNone/>
            </a:pPr>
            <a:r>
              <a:rPr lang="ru-RU" dirty="0"/>
              <a:t>Мусаева Л.Л.</a:t>
            </a:r>
          </a:p>
          <a:p>
            <a:r>
              <a:rPr lang="ru-RU" dirty="0"/>
              <a:t>Этап закрепления изученного</a:t>
            </a:r>
          </a:p>
          <a:p>
            <a:pPr marL="0" indent="0" algn="ctr">
              <a:buNone/>
            </a:pPr>
            <a:r>
              <a:rPr lang="ru-RU" dirty="0" err="1"/>
              <a:t>Хамидова</a:t>
            </a:r>
            <a:r>
              <a:rPr lang="ru-RU" dirty="0"/>
              <a:t> Р.Л-А.</a:t>
            </a:r>
          </a:p>
          <a:p>
            <a:pPr marL="0" indent="0" algn="ctr">
              <a:buNone/>
            </a:pPr>
            <a:r>
              <a:rPr lang="ru-RU" dirty="0"/>
              <a:t>Мусаева Л.Л.</a:t>
            </a: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C788C31-2C62-350A-C6C4-862B66642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70320" y="1375794"/>
            <a:ext cx="4754880" cy="4476366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Этап самоконтроля</a:t>
            </a:r>
          </a:p>
          <a:p>
            <a:pPr marL="0" indent="0" algn="ctr">
              <a:buNone/>
            </a:pPr>
            <a:r>
              <a:rPr lang="ru-RU" dirty="0" err="1"/>
              <a:t>Хамидова</a:t>
            </a:r>
            <a:r>
              <a:rPr lang="ru-RU" dirty="0"/>
              <a:t> Р.Л-А.</a:t>
            </a:r>
          </a:p>
          <a:p>
            <a:r>
              <a:rPr lang="ru-RU" dirty="0"/>
              <a:t>Этап рефлексии учебной деятельности</a:t>
            </a:r>
          </a:p>
          <a:p>
            <a:pPr marL="0" indent="0" algn="ctr">
              <a:buNone/>
            </a:pPr>
            <a:r>
              <a:rPr lang="ru-RU" dirty="0" err="1"/>
              <a:t>Хамидова</a:t>
            </a:r>
            <a:r>
              <a:rPr lang="ru-RU" dirty="0"/>
              <a:t> Р.Л-А.</a:t>
            </a:r>
          </a:p>
          <a:p>
            <a:pPr marL="0" indent="0" algn="ctr">
              <a:buNone/>
            </a:pPr>
            <a:r>
              <a:rPr lang="ru-RU" dirty="0"/>
              <a:t>Мусаева Л.Л.</a:t>
            </a:r>
          </a:p>
          <a:p>
            <a:r>
              <a:rPr lang="ru-RU" dirty="0"/>
              <a:t>Этап домашнего задания</a:t>
            </a:r>
          </a:p>
          <a:p>
            <a:pPr marL="0" indent="0" algn="ctr">
              <a:buNone/>
            </a:pPr>
            <a:r>
              <a:rPr lang="ru-RU" dirty="0" err="1"/>
              <a:t>Хамидова</a:t>
            </a:r>
            <a:r>
              <a:rPr lang="ru-RU" dirty="0"/>
              <a:t> Р.Л-А.</a:t>
            </a:r>
          </a:p>
          <a:p>
            <a:pPr marL="0" indent="0" algn="ctr">
              <a:buNone/>
            </a:pPr>
            <a:r>
              <a:rPr lang="ru-RU" dirty="0"/>
              <a:t>Мусаева Л.Л.</a:t>
            </a:r>
          </a:p>
          <a:p>
            <a:r>
              <a:rPr lang="ru-RU" dirty="0"/>
              <a:t>Этап подведения итогов урока</a:t>
            </a:r>
          </a:p>
          <a:p>
            <a:pPr marL="0" indent="0" algn="ctr">
              <a:buNone/>
            </a:pPr>
            <a:r>
              <a:rPr lang="ru-RU" dirty="0" err="1"/>
              <a:t>Хамидова</a:t>
            </a:r>
            <a:r>
              <a:rPr lang="ru-RU" dirty="0"/>
              <a:t> Р.Л-А.</a:t>
            </a:r>
          </a:p>
          <a:p>
            <a:pPr marL="0" indent="0" algn="ctr">
              <a:buNone/>
            </a:pPr>
            <a:r>
              <a:rPr lang="ru-RU" dirty="0"/>
              <a:t>Мусаева Л.Л.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70695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Savo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1c2eb7a32e66fb6e4260f3771546a5e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04e1f6479c48b08974ba73b5ca973489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4CC21C94-EC06-4610-B8F0-A456DD28CD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5D6F7AD-09FB-47AB-B353-D1D83850E3A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2C0DB4D-BE53-4100-8A0D-CEFB2E482820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Оформление «Сад Савон»</Template>
  <TotalTime>317</TotalTime>
  <Words>522</Words>
  <Application>Microsoft Office PowerPoint</Application>
  <PresentationFormat>Широкоэкранный</PresentationFormat>
  <Paragraphs>105</Paragraphs>
  <Slides>20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Century Gothic</vt:lpstr>
      <vt:lpstr>latoregular</vt:lpstr>
      <vt:lpstr>Times New Roman</vt:lpstr>
      <vt:lpstr>Савон</vt:lpstr>
      <vt:lpstr>А. А. Фет  «Я пришёл к тебе с приветом…»</vt:lpstr>
      <vt:lpstr>25 апреля 2022 Г. Президент РФ В. В. Путин подписал указ</vt:lpstr>
      <vt:lpstr>Инженерный класс</vt:lpstr>
      <vt:lpstr>Материально-техническая база</vt:lpstr>
      <vt:lpstr>Аккаунты гимназии в социальных сетях</vt:lpstr>
      <vt:lpstr>Медиацентр   активистов РДШ</vt:lpstr>
      <vt:lpstr>Микроисследование  «Любите ли вы поэзию?»</vt:lpstr>
      <vt:lpstr>Микроисследование «Мой любимый поэт»</vt:lpstr>
      <vt:lpstr>Этапы урока</vt:lpstr>
      <vt:lpstr>Презентация PowerPoint</vt:lpstr>
      <vt:lpstr>Нужна ли нам поэзия?  Нужна ли нам физика?  Какая связь между поэзией и физикой?</vt:lpstr>
      <vt:lpstr>Что общего?</vt:lpstr>
      <vt:lpstr>Солнце -</vt:lpstr>
      <vt:lpstr>Афанасий Афанасьевич Фет -</vt:lpstr>
      <vt:lpstr>Леонтий Филиппович Магницкий -</vt:lpstr>
      <vt:lpstr>Арифметика Магницкого -</vt:lpstr>
      <vt:lpstr>Тамм Игорь Евгеньевич -</vt:lpstr>
      <vt:lpstr>Александр Сергеевич Пушкин -</vt:lpstr>
      <vt:lpstr>Подумаем?</vt:lpstr>
      <vt:lpstr>Подумай и проверь себя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общего?</dc:title>
  <dc:creator>User</dc:creator>
  <cp:lastModifiedBy>User</cp:lastModifiedBy>
  <cp:revision>20</cp:revision>
  <dcterms:created xsi:type="dcterms:W3CDTF">2022-05-23T14:01:06Z</dcterms:created>
  <dcterms:modified xsi:type="dcterms:W3CDTF">2022-05-27T12:12:50Z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